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Fira Sans Extra Condensed Medium"/>
      <p:regular r:id="rId25"/>
      <p:bold r:id="rId26"/>
      <p:italic r:id="rId27"/>
      <p:boldItalic r:id="rId28"/>
    </p:embeddedFont>
    <p:embeddedFont>
      <p:font typeface="Roboto Condensed"/>
      <p:regular r:id="rId29"/>
      <p:bold r:id="rId30"/>
      <p:italic r:id="rId31"/>
      <p:boldItalic r:id="rId32"/>
    </p:embeddedFont>
    <p:embeddedFont>
      <p:font typeface="Roboto Condensed Light"/>
      <p:regular r:id="rId33"/>
      <p:bold r:id="rId34"/>
      <p:italic r:id="rId35"/>
      <p:boldItalic r:id="rId36"/>
    </p:embeddedFont>
    <p:embeddedFont>
      <p:font typeface="Exo 2"/>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2-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italic.fntdata"/><Relationship Id="rId30" Type="http://schemas.openxmlformats.org/officeDocument/2006/relationships/font" Target="fonts/RobotoCondensed-bold.fntdata"/><Relationship Id="rId11" Type="http://schemas.openxmlformats.org/officeDocument/2006/relationships/slide" Target="slides/slide7.xml"/><Relationship Id="rId33" Type="http://schemas.openxmlformats.org/officeDocument/2006/relationships/font" Target="fonts/RobotoCondensedLight-regular.fntdata"/><Relationship Id="rId10" Type="http://schemas.openxmlformats.org/officeDocument/2006/relationships/slide" Target="slides/slide6.xml"/><Relationship Id="rId32" Type="http://schemas.openxmlformats.org/officeDocument/2006/relationships/font" Target="fonts/RobotoCondensed-boldItalic.fntdata"/><Relationship Id="rId13" Type="http://schemas.openxmlformats.org/officeDocument/2006/relationships/slide" Target="slides/slide9.xml"/><Relationship Id="rId35" Type="http://schemas.openxmlformats.org/officeDocument/2006/relationships/font" Target="fonts/RobotoCondensedLight-italic.fntdata"/><Relationship Id="rId12" Type="http://schemas.openxmlformats.org/officeDocument/2006/relationships/slide" Target="slides/slide8.xml"/><Relationship Id="rId34" Type="http://schemas.openxmlformats.org/officeDocument/2006/relationships/font" Target="fonts/RobotoCondensedLight-bold.fntdata"/><Relationship Id="rId15" Type="http://schemas.openxmlformats.org/officeDocument/2006/relationships/slide" Target="slides/slide11.xml"/><Relationship Id="rId37" Type="http://schemas.openxmlformats.org/officeDocument/2006/relationships/font" Target="fonts/Exo2-regular.fntdata"/><Relationship Id="rId14" Type="http://schemas.openxmlformats.org/officeDocument/2006/relationships/slide" Target="slides/slide10.xml"/><Relationship Id="rId36" Type="http://schemas.openxmlformats.org/officeDocument/2006/relationships/font" Target="fonts/RobotoCondensedLight-boldItalic.fntdata"/><Relationship Id="rId17" Type="http://schemas.openxmlformats.org/officeDocument/2006/relationships/slide" Target="slides/slide13.xml"/><Relationship Id="rId39" Type="http://schemas.openxmlformats.org/officeDocument/2006/relationships/font" Target="fonts/Exo2-italic.fntdata"/><Relationship Id="rId16" Type="http://schemas.openxmlformats.org/officeDocument/2006/relationships/slide" Target="slides/slide12.xml"/><Relationship Id="rId38" Type="http://schemas.openxmlformats.org/officeDocument/2006/relationships/font" Target="fonts/Exo2-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7f24f27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7f24f27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7f24f27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7f24f27f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7f24f27f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7f24f27f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7f24f27f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7f24f27f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7f24f27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7f24f27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7f24f27f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7f24f27f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baafe93d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baafe93d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7f24f27f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7f24f27f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baafe93df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baafe93df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baafe93d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baafe93d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baafe93d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baafe93d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7f24f27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7f24f27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baafe93d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baafe93d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slide" Target="/ppt/slid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11.xml"/><Relationship Id="rId4" Type="http://schemas.openxmlformats.org/officeDocument/2006/relationships/slide" Target="/ppt/slides/slide3.xml"/><Relationship Id="rId5" Type="http://schemas.openxmlformats.org/officeDocument/2006/relationships/slide" Target="/ppt/slides/slide5.xml"/><Relationship Id="rId6" Type="http://schemas.openxmlformats.org/officeDocument/2006/relationships/slide" Target="/ppt/slides/slide15.xml"/><Relationship Id="rId7"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Steganography</a:t>
            </a:r>
            <a:endParaRPr/>
          </a:p>
        </p:txBody>
      </p:sp>
      <p:sp>
        <p:nvSpPr>
          <p:cNvPr id="144" name="Google Shape;144;p29"/>
          <p:cNvSpPr txBox="1"/>
          <p:nvPr>
            <p:ph idx="1" type="subTitle"/>
          </p:nvPr>
        </p:nvSpPr>
        <p:spPr>
          <a:xfrm>
            <a:off x="3670681" y="3608597"/>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Submitted by:</a:t>
            </a:r>
            <a:endParaRPr/>
          </a:p>
          <a:p>
            <a:pPr indent="0" lvl="0" marL="0" rtl="0" algn="r">
              <a:spcBef>
                <a:spcPts val="0"/>
              </a:spcBef>
              <a:spcAft>
                <a:spcPts val="0"/>
              </a:spcAft>
              <a:buNone/>
            </a:pPr>
            <a:r>
              <a:rPr lang="en"/>
              <a:t>Arya Haldar</a:t>
            </a:r>
            <a:endParaRPr/>
          </a:p>
          <a:p>
            <a:pPr indent="0" lvl="0" marL="0" rtl="0" algn="r">
              <a:spcBef>
                <a:spcPts val="0"/>
              </a:spcBef>
              <a:spcAft>
                <a:spcPts val="0"/>
              </a:spcAft>
              <a:buNone/>
            </a:pPr>
            <a:r>
              <a:rPr lang="en"/>
              <a:t>Dhruv Gupta</a:t>
            </a:r>
            <a:endParaRPr/>
          </a:p>
          <a:p>
            <a:pPr indent="0" lvl="0" marL="0" rtl="0" algn="r">
              <a:spcBef>
                <a:spcPts val="0"/>
              </a:spcBef>
              <a:spcAft>
                <a:spcPts val="0"/>
              </a:spcAft>
              <a:buNone/>
            </a:pPr>
            <a:r>
              <a:rPr lang="en"/>
              <a:t>Dhruva </a:t>
            </a:r>
            <a:r>
              <a:rPr lang="en"/>
              <a:t>Ajit</a:t>
            </a:r>
            <a:r>
              <a:rPr lang="en"/>
              <a:t> Mahajan</a:t>
            </a:r>
            <a:endParaRPr/>
          </a:p>
          <a:p>
            <a:pPr indent="0" lvl="0" marL="0" rtl="0" algn="r">
              <a:spcBef>
                <a:spcPts val="0"/>
              </a:spcBef>
              <a:spcAft>
                <a:spcPts val="0"/>
              </a:spcAft>
              <a:buNone/>
            </a:pPr>
            <a:r>
              <a:rPr lang="en"/>
              <a:t>Josephine Crystal R Mathew</a:t>
            </a:r>
            <a:endParaRPr/>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Hiding </a:t>
            </a:r>
            <a:r>
              <a:rPr lang="en"/>
              <a:t>Algorithm</a:t>
            </a:r>
            <a:endParaRPr/>
          </a:p>
        </p:txBody>
      </p:sp>
      <p:sp>
        <p:nvSpPr>
          <p:cNvPr id="228" name="Google Shape;228;p38"/>
          <p:cNvSpPr txBox="1"/>
          <p:nvPr/>
        </p:nvSpPr>
        <p:spPr>
          <a:xfrm>
            <a:off x="907200" y="1039425"/>
            <a:ext cx="8394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For example, suppose one can hide a message in three pixels of an image (24-bit colors). Suppose the original 3 pixels are:</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(1110101</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1110100</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1100101</a:t>
            </a:r>
            <a:r>
              <a:rPr b="1" lang="en">
                <a:latin typeface="Roboto Condensed"/>
                <a:ea typeface="Roboto Condensed"/>
                <a:cs typeface="Roboto Condensed"/>
                <a:sym typeface="Roboto Condensed"/>
              </a:rPr>
              <a:t>1</a:t>
            </a:r>
            <a:r>
              <a:rPr lang="en">
                <a:latin typeface="Roboto Condensed Light"/>
                <a:ea typeface="Roboto Condensed Light"/>
                <a:cs typeface="Roboto Condensed Light"/>
                <a:sym typeface="Roboto Condensed Light"/>
              </a:rPr>
              <a:t>) (0110011</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1100101</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1110100</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(1100100</a:t>
            </a:r>
            <a:r>
              <a:rPr b="1" lang="en">
                <a:latin typeface="Roboto Condensed"/>
                <a:ea typeface="Roboto Condensed"/>
                <a:cs typeface="Roboto Condensed"/>
                <a:sym typeface="Roboto Condensed"/>
              </a:rPr>
              <a:t>1</a:t>
            </a:r>
            <a:r>
              <a:rPr lang="en">
                <a:latin typeface="Roboto Condensed Light"/>
                <a:ea typeface="Roboto Condensed Light"/>
                <a:cs typeface="Roboto Condensed Light"/>
                <a:sym typeface="Roboto Condensed Light"/>
              </a:rPr>
              <a:t> 0010010</a:t>
            </a:r>
            <a:r>
              <a:rPr b="1" lang="en">
                <a:latin typeface="Roboto Condensed"/>
                <a:ea typeface="Roboto Condensed"/>
                <a:cs typeface="Roboto Condensed"/>
                <a:sym typeface="Roboto Condensed"/>
              </a:rPr>
              <a:t>1</a:t>
            </a:r>
            <a:r>
              <a:rPr lang="en">
                <a:latin typeface="Roboto Condensed Light"/>
                <a:ea typeface="Roboto Condensed Light"/>
                <a:cs typeface="Roboto Condensed Light"/>
                <a:sym typeface="Roboto Condensed Light"/>
              </a:rPr>
              <a:t> 11101001)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A steganographic program could hide the letter ”J” which has a position 74 into ASCII character set and have a binary representation ”</a:t>
            </a:r>
            <a:r>
              <a:rPr b="1" lang="en">
                <a:latin typeface="Roboto Condensed"/>
                <a:ea typeface="Roboto Condensed"/>
                <a:cs typeface="Roboto Condensed"/>
                <a:sym typeface="Roboto Condensed"/>
              </a:rPr>
              <a:t>01001010</a:t>
            </a:r>
            <a:r>
              <a:rPr lang="en">
                <a:latin typeface="Roboto Condensed Light"/>
                <a:ea typeface="Roboto Condensed Light"/>
                <a:cs typeface="Roboto Condensed Light"/>
                <a:sym typeface="Roboto Condensed Light"/>
              </a:rPr>
              <a:t>”, by altering the channel bits of pixels.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(1110101</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1110100</a:t>
            </a:r>
            <a:r>
              <a:rPr b="1" lang="en">
                <a:latin typeface="Roboto Condensed"/>
                <a:ea typeface="Roboto Condensed"/>
                <a:cs typeface="Roboto Condensed"/>
                <a:sym typeface="Roboto Condensed"/>
              </a:rPr>
              <a:t>1</a:t>
            </a:r>
            <a:r>
              <a:rPr lang="en">
                <a:latin typeface="Roboto Condensed Light"/>
                <a:ea typeface="Roboto Condensed Light"/>
                <a:cs typeface="Roboto Condensed Light"/>
                <a:sym typeface="Roboto Condensed Light"/>
              </a:rPr>
              <a:t> 1100101</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(0110011</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1100101</a:t>
            </a:r>
            <a:r>
              <a:rPr b="1" lang="en">
                <a:latin typeface="Roboto Condensed"/>
                <a:ea typeface="Roboto Condensed"/>
                <a:cs typeface="Roboto Condensed"/>
                <a:sym typeface="Roboto Condensed"/>
              </a:rPr>
              <a:t>1 </a:t>
            </a:r>
            <a:r>
              <a:rPr lang="en">
                <a:latin typeface="Roboto Condensed Light"/>
                <a:ea typeface="Roboto Condensed Light"/>
                <a:cs typeface="Roboto Condensed Light"/>
                <a:sym typeface="Roboto Condensed Light"/>
              </a:rPr>
              <a:t>1110100</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(1100100</a:t>
            </a:r>
            <a:r>
              <a:rPr b="1" lang="en">
                <a:latin typeface="Roboto Condensed"/>
                <a:ea typeface="Roboto Condensed"/>
                <a:cs typeface="Roboto Condensed"/>
                <a:sym typeface="Roboto Condensed"/>
              </a:rPr>
              <a:t>1</a:t>
            </a:r>
            <a:r>
              <a:rPr lang="en">
                <a:latin typeface="Roboto Condensed Light"/>
                <a:ea typeface="Roboto Condensed Light"/>
                <a:cs typeface="Roboto Condensed Light"/>
                <a:sym typeface="Roboto Condensed Light"/>
              </a:rPr>
              <a:t> 0010010</a:t>
            </a:r>
            <a:r>
              <a:rPr b="1" lang="en">
                <a:latin typeface="Roboto Condensed"/>
                <a:ea typeface="Roboto Condensed"/>
                <a:cs typeface="Roboto Condensed"/>
                <a:sym typeface="Roboto Condensed"/>
              </a:rPr>
              <a:t>0</a:t>
            </a:r>
            <a:r>
              <a:rPr lang="en">
                <a:latin typeface="Roboto Condensed Light"/>
                <a:ea typeface="Roboto Condensed Light"/>
                <a:cs typeface="Roboto Condensed Light"/>
                <a:sym typeface="Roboto Condensed Light"/>
              </a:rPr>
              <a:t> 11101001)</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In this case, only four bits needed to be changed to insert the character successfully. The resulting changes that are made to the least significant bits are too small to be recognised by the human eye, so the message is effectively hidden. The advantage of LSB embedding is its simplicity and many techniques use these methods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Encoding</a:t>
            </a:r>
            <a:endParaRPr/>
          </a:p>
        </p:txBody>
      </p:sp>
      <p:sp>
        <p:nvSpPr>
          <p:cNvPr id="234" name="Google Shape;234;p39"/>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35" name="Google Shape;235;p39"/>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236" name="Google Shape;236;p39"/>
          <p:cNvGrpSpPr/>
          <p:nvPr/>
        </p:nvGrpSpPr>
        <p:grpSpPr>
          <a:xfrm>
            <a:off x="8089940" y="561326"/>
            <a:ext cx="423413" cy="421569"/>
            <a:chOff x="7703675" y="2541175"/>
            <a:chExt cx="499425" cy="497250"/>
          </a:xfrm>
        </p:grpSpPr>
        <p:sp>
          <p:nvSpPr>
            <p:cNvPr id="237" name="Google Shape;237;p39"/>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9"/>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9"/>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9"/>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39">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8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Encoding Algorithm</a:t>
            </a:r>
            <a:endParaRPr/>
          </a:p>
        </p:txBody>
      </p:sp>
      <p:sp>
        <p:nvSpPr>
          <p:cNvPr id="248" name="Google Shape;248;p40"/>
          <p:cNvSpPr txBox="1"/>
          <p:nvPr/>
        </p:nvSpPr>
        <p:spPr>
          <a:xfrm>
            <a:off x="1296600" y="1243025"/>
            <a:ext cx="7211700" cy="34356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800"/>
              </a:spcBef>
              <a:spcAft>
                <a:spcPts val="0"/>
              </a:spcAft>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4 inputs are taken from the user: data(a string or file(s) of any extension), secret key, source png image name and destination png image name.</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The secret key is fed to the SHA-256 hashing algorithm.</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The 256 bit hash generated has 3 uses:</a:t>
            </a:r>
            <a:endParaRPr sz="1600">
              <a:solidFill>
                <a:schemeClr val="dk1"/>
              </a:solidFill>
              <a:latin typeface="Roboto Condensed Light"/>
              <a:ea typeface="Roboto Condensed Light"/>
              <a:cs typeface="Roboto Condensed Light"/>
              <a:sym typeface="Roboto Condensed Light"/>
            </a:endParaRPr>
          </a:p>
          <a:p>
            <a:pPr indent="-330200" lvl="1" marL="914400" rtl="0" algn="l">
              <a:lnSpc>
                <a:spcPct val="115000"/>
              </a:lnSpc>
              <a:spcBef>
                <a:spcPts val="0"/>
              </a:spcBef>
              <a:spcAft>
                <a:spcPts val="0"/>
              </a:spcAft>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First 128 bits used as initialization vector for AES</a:t>
            </a:r>
            <a:endParaRPr sz="1600">
              <a:solidFill>
                <a:schemeClr val="dk1"/>
              </a:solidFill>
              <a:latin typeface="Roboto Condensed Light"/>
              <a:ea typeface="Roboto Condensed Light"/>
              <a:cs typeface="Roboto Condensed Light"/>
              <a:sym typeface="Roboto Condensed Light"/>
            </a:endParaRPr>
          </a:p>
          <a:p>
            <a:pPr indent="-330200" lvl="1" marL="9144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Second 128 bits are used as secret key for AES.(AES-128 is used for encryption)</a:t>
            </a:r>
            <a:endParaRPr sz="1600">
              <a:solidFill>
                <a:schemeClr val="dk1"/>
              </a:solidFill>
              <a:latin typeface="Roboto Condensed Light"/>
              <a:ea typeface="Roboto Condensed Light"/>
              <a:cs typeface="Roboto Condensed Light"/>
              <a:sym typeface="Roboto Condensed Light"/>
            </a:endParaRPr>
          </a:p>
          <a:p>
            <a:pPr indent="-330200" lvl="1" marL="9144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Whole 256 bit hash is used as seed for random number generator</a:t>
            </a:r>
            <a:endParaRPr sz="1600">
              <a:solidFill>
                <a:schemeClr val="dk1"/>
              </a:solidFill>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The total number of encodable pixels is found by multiplying the length of the image with the width and subtracting 1 row.</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The first row of source image is used to store header information.</a:t>
            </a:r>
            <a:endParaRPr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Encoding Algorithm</a:t>
            </a:r>
            <a:endParaRPr/>
          </a:p>
        </p:txBody>
      </p:sp>
      <p:sp>
        <p:nvSpPr>
          <p:cNvPr id="254" name="Google Shape;254;p41"/>
          <p:cNvSpPr txBox="1"/>
          <p:nvPr/>
        </p:nvSpPr>
        <p:spPr>
          <a:xfrm>
            <a:off x="1296600" y="1243025"/>
            <a:ext cx="7211700" cy="4318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800"/>
              </a:spcBef>
              <a:spcAft>
                <a:spcPts val="0"/>
              </a:spcAft>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Header information comprises of two parts:</a:t>
            </a:r>
            <a:endParaRPr sz="1600">
              <a:solidFill>
                <a:schemeClr val="dk1"/>
              </a:solidFill>
              <a:latin typeface="Roboto Condensed Light"/>
              <a:ea typeface="Roboto Condensed Light"/>
              <a:cs typeface="Roboto Condensed Light"/>
              <a:sym typeface="Roboto Condensed Light"/>
            </a:endParaRPr>
          </a:p>
          <a:p>
            <a:pPr indent="-330200" lvl="1" marL="914400" rtl="0" algn="l">
              <a:lnSpc>
                <a:spcPct val="115000"/>
              </a:lnSpc>
              <a:spcBef>
                <a:spcPts val="0"/>
              </a:spcBef>
              <a:spcAft>
                <a:spcPts val="0"/>
              </a:spcAft>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Firstly, 10 pixels contain length of cipher text (needed to know when to stop encoding)</a:t>
            </a:r>
            <a:endParaRPr sz="1600">
              <a:solidFill>
                <a:schemeClr val="dk1"/>
              </a:solidFill>
              <a:latin typeface="Roboto Condensed Light"/>
              <a:ea typeface="Roboto Condensed Light"/>
              <a:cs typeface="Roboto Condensed Light"/>
              <a:sym typeface="Roboto Condensed Light"/>
            </a:endParaRPr>
          </a:p>
          <a:p>
            <a:pPr indent="-330200" lvl="1" marL="914400" rtl="0" algn="l">
              <a:lnSpc>
                <a:spcPct val="115000"/>
              </a:lnSpc>
              <a:spcBef>
                <a:spcPts val="0"/>
              </a:spcBef>
              <a:spcAft>
                <a:spcPts val="0"/>
              </a:spcAft>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Second part contains zip file header(if user gives file(s) as message)</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The total number of encodable pixels found is also fed to the random number generator.</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This creates a random number where each pixel is represented by 1 bit of the random number.</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This random number( as binary) is the key for random pixel hiding of encrypted data.</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Each pixel is made up of three 8-bit values, R, G and B.</a:t>
            </a:r>
            <a:endParaRPr sz="1600">
              <a:solidFill>
                <a:schemeClr val="dk1"/>
              </a:solidFill>
              <a:latin typeface="Roboto Condensed Light"/>
              <a:ea typeface="Roboto Condensed Light"/>
              <a:cs typeface="Roboto Condensed Light"/>
              <a:sym typeface="Roboto Condensed Light"/>
            </a:endParaRPr>
          </a:p>
          <a:p>
            <a:pPr indent="0" lvl="0" marL="457200" rtl="0" algn="l">
              <a:lnSpc>
                <a:spcPct val="115000"/>
              </a:lnSpc>
              <a:spcBef>
                <a:spcPts val="800"/>
              </a:spcBef>
              <a:spcAft>
                <a:spcPts val="0"/>
              </a:spcAft>
              <a:buNone/>
            </a:pPr>
            <a:r>
              <a:t/>
            </a:r>
            <a:endParaRPr sz="1600">
              <a:solidFill>
                <a:schemeClr val="dk1"/>
              </a:solidFill>
              <a:latin typeface="Roboto Condensed Light"/>
              <a:ea typeface="Roboto Condensed Light"/>
              <a:cs typeface="Roboto Condensed Light"/>
              <a:sym typeface="Roboto Condensed Light"/>
            </a:endParaRPr>
          </a:p>
          <a:p>
            <a:pPr indent="0" lvl="0" marL="457200" rtl="0" algn="l">
              <a:lnSpc>
                <a:spcPct val="115000"/>
              </a:lnSpc>
              <a:spcBef>
                <a:spcPts val="800"/>
              </a:spcBef>
              <a:spcAft>
                <a:spcPts val="0"/>
              </a:spcAft>
              <a:buNone/>
            </a:pPr>
            <a:r>
              <a:t/>
            </a:r>
            <a:endParaRPr sz="1600">
              <a:solidFill>
                <a:schemeClr val="dk1"/>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Encoding Algorithm</a:t>
            </a:r>
            <a:endParaRPr/>
          </a:p>
        </p:txBody>
      </p:sp>
      <p:sp>
        <p:nvSpPr>
          <p:cNvPr id="260" name="Google Shape;260;p42"/>
          <p:cNvSpPr txBox="1"/>
          <p:nvPr/>
        </p:nvSpPr>
        <p:spPr>
          <a:xfrm>
            <a:off x="1296600" y="1243025"/>
            <a:ext cx="7211700" cy="3263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80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3 bits of cipher text are encoded in each pixel that maps to a 1 in the random number, starting with first pixel in row 1.</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The cipher text is encoded by changing the LSB of the RGB values to the desired binary value.</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If a pixel maps to 0, it is skipped(initially)</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If the end of the image is reached, and some part of cipher text remains to be encoded, it returns to the beginning of the image.</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Each pixel that is mapped to a 0 is now encoded with the remaining cipher text.</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 Thus, all pixels are potentially used and cipher text is spread throughout the cover image.</a:t>
            </a:r>
            <a:endParaRPr sz="1600">
              <a:solidFill>
                <a:schemeClr val="dk1"/>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Decoding</a:t>
            </a:r>
            <a:endParaRPr/>
          </a:p>
        </p:txBody>
      </p:sp>
      <p:sp>
        <p:nvSpPr>
          <p:cNvPr id="267" name="Google Shape;267;p43"/>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68" name="Google Shape;268;p43"/>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269" name="Google Shape;269;p43"/>
          <p:cNvGrpSpPr/>
          <p:nvPr/>
        </p:nvGrpSpPr>
        <p:grpSpPr>
          <a:xfrm>
            <a:off x="8089940" y="561326"/>
            <a:ext cx="423413" cy="421569"/>
            <a:chOff x="7703675" y="2541175"/>
            <a:chExt cx="499425" cy="497250"/>
          </a:xfrm>
        </p:grpSpPr>
        <p:sp>
          <p:nvSpPr>
            <p:cNvPr id="270" name="Google Shape;270;p43"/>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3"/>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3"/>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8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Decoding</a:t>
            </a:r>
            <a:r>
              <a:rPr lang="en"/>
              <a:t> Algorithm</a:t>
            </a:r>
            <a:endParaRPr/>
          </a:p>
        </p:txBody>
      </p:sp>
      <p:sp>
        <p:nvSpPr>
          <p:cNvPr id="280" name="Google Shape;280;p44"/>
          <p:cNvSpPr txBox="1"/>
          <p:nvPr/>
        </p:nvSpPr>
        <p:spPr>
          <a:xfrm>
            <a:off x="1296600" y="1243025"/>
            <a:ext cx="72117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Decoding algorithm is essentially the opposite of encoding.</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2 inputs are taken from the user for decoding function: the secret key and the encoded image which has hidden data in it.</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The algorithm can understand whether the encoded image contains files or text. It knows this by looking at the second part of header information stored in row 0 of image.</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If it matches the zip file header, then the decoding algorithm knows hidden data contains one or more files.</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The secret key given by the user is used to retrieve the hidden data.</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It is again provided to the SHA-256 bit hashing algorithm.</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This produces a 256 bit hash, with the first 128 bits being used as initialization vector and the second 128 bits as secret key for AES decryption.</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(AES is a symmetric key algorithm so this secret key is used for encryption as well)</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Decoding Algorithm</a:t>
            </a:r>
            <a:endParaRPr/>
          </a:p>
        </p:txBody>
      </p:sp>
      <p:sp>
        <p:nvSpPr>
          <p:cNvPr id="286" name="Google Shape;286;p45"/>
          <p:cNvSpPr txBox="1"/>
          <p:nvPr/>
        </p:nvSpPr>
        <p:spPr>
          <a:xfrm>
            <a:off x="1296600" y="1243025"/>
            <a:ext cx="72117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It starts at the first pixel in row 1, and it reads 3 bits of cipher text from each pixel that maps to a 1 in the random number. </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It does this by reading LSB of RGB values of such pixels.</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If after reaching the end of the image, some cipher text is left to be found, it goes to the beginning of the image and starts reading pixels that map to a 0 in the random number.</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How much cipher text is left to be decoded is found according to the cipher text size stored in the image in the first part of the header.</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Once all the cipher text is read, it is sent to the AES decryptor. </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Thus, the random number helps to retrieve the hidden data in a correct sequence.</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If the image header includes the zip file header, the decoding algorithm writes the decrypted bytes as a zip archive.</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This zip archive is extracted into a HIDDEN_DATA folder.</a:t>
            </a:r>
            <a:endParaRPr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6"/>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Extension to Multiple Files</a:t>
            </a:r>
            <a:endParaRPr/>
          </a:p>
        </p:txBody>
      </p:sp>
      <p:sp>
        <p:nvSpPr>
          <p:cNvPr id="293" name="Google Shape;293;p46"/>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294" name="Google Shape;294;p46"/>
          <p:cNvCxnSpPr/>
          <p:nvPr/>
        </p:nvCxnSpPr>
        <p:spPr>
          <a:xfrm>
            <a:off x="2162075"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295" name="Google Shape;295;p46"/>
          <p:cNvGrpSpPr/>
          <p:nvPr/>
        </p:nvGrpSpPr>
        <p:grpSpPr>
          <a:xfrm>
            <a:off x="8089940" y="561326"/>
            <a:ext cx="423413" cy="421569"/>
            <a:chOff x="7703675" y="2541175"/>
            <a:chExt cx="499425" cy="497250"/>
          </a:xfrm>
        </p:grpSpPr>
        <p:sp>
          <p:nvSpPr>
            <p:cNvPr id="296" name="Google Shape;296;p46"/>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6"/>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6"/>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6"/>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1000"/>
                                        <p:tgtEl>
                                          <p:spTgt spid="29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8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Encoding multiple files</a:t>
            </a:r>
            <a:endParaRPr/>
          </a:p>
        </p:txBody>
      </p:sp>
      <p:sp>
        <p:nvSpPr>
          <p:cNvPr id="306" name="Google Shape;306;p47"/>
          <p:cNvSpPr txBox="1"/>
          <p:nvPr/>
        </p:nvSpPr>
        <p:spPr>
          <a:xfrm>
            <a:off x="1058900" y="874000"/>
            <a:ext cx="7539000" cy="4215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80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Similar to encryption and d</a:t>
            </a:r>
            <a:r>
              <a:rPr lang="en" sz="1600">
                <a:solidFill>
                  <a:schemeClr val="dk1"/>
                </a:solidFill>
                <a:latin typeface="Roboto Condensed Light"/>
                <a:ea typeface="Roboto Condensed Light"/>
                <a:cs typeface="Roboto Condensed Light"/>
                <a:sym typeface="Roboto Condensed Light"/>
              </a:rPr>
              <a:t>ecryption</a:t>
            </a:r>
            <a:r>
              <a:rPr lang="en" sz="1600">
                <a:solidFill>
                  <a:schemeClr val="dk1"/>
                </a:solidFill>
                <a:latin typeface="Roboto Condensed Light"/>
                <a:ea typeface="Roboto Condensed Light"/>
                <a:cs typeface="Roboto Condensed Light"/>
                <a:sym typeface="Roboto Condensed Light"/>
              </a:rPr>
              <a:t> of single file, </a:t>
            </a:r>
            <a:r>
              <a:rPr lang="en" sz="1600">
                <a:solidFill>
                  <a:schemeClr val="dk1"/>
                </a:solidFill>
                <a:latin typeface="Roboto Condensed Light"/>
                <a:ea typeface="Roboto Condensed Light"/>
                <a:cs typeface="Roboto Condensed Light"/>
                <a:sym typeface="Roboto Condensed Light"/>
              </a:rPr>
              <a:t>multiple</a:t>
            </a:r>
            <a:r>
              <a:rPr lang="en" sz="1600">
                <a:solidFill>
                  <a:schemeClr val="dk1"/>
                </a:solidFill>
                <a:latin typeface="Roboto Condensed Light"/>
                <a:ea typeface="Roboto Condensed Light"/>
                <a:cs typeface="Roboto Condensed Light"/>
                <a:sym typeface="Roboto Condensed Light"/>
              </a:rPr>
              <a:t> files can be encoded into an image with just some additional functions.</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For multiple files, we can put </a:t>
            </a:r>
            <a:r>
              <a:rPr lang="en" sz="1600">
                <a:solidFill>
                  <a:schemeClr val="dk1"/>
                </a:solidFill>
                <a:latin typeface="Roboto Condensed Light"/>
                <a:ea typeface="Roboto Condensed Light"/>
                <a:cs typeface="Roboto Condensed Light"/>
                <a:sym typeface="Roboto Condensed Light"/>
              </a:rPr>
              <a:t>everything</a:t>
            </a:r>
            <a:r>
              <a:rPr lang="en" sz="1600">
                <a:solidFill>
                  <a:schemeClr val="dk1"/>
                </a:solidFill>
                <a:latin typeface="Roboto Condensed Light"/>
                <a:ea typeface="Roboto Condensed Light"/>
                <a:cs typeface="Roboto Condensed Light"/>
                <a:sym typeface="Roboto Condensed Light"/>
              </a:rPr>
              <a:t> inside a temporary zip archive. The zipped file is then read as a stream of bytes which is used as plaintext for encryption using AES.</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A </a:t>
            </a:r>
            <a:r>
              <a:rPr lang="en" sz="1600">
                <a:solidFill>
                  <a:schemeClr val="dk1"/>
                </a:solidFill>
                <a:latin typeface="Roboto Condensed Light"/>
                <a:ea typeface="Roboto Condensed Light"/>
                <a:cs typeface="Roboto Condensed Light"/>
                <a:sym typeface="Roboto Condensed Light"/>
              </a:rPr>
              <a:t>function is created to check at every step of addition of files that is it possible to encode the file in the remaining size of the image.</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The zip file makes it possible to store files of different extensions (.gif, .pdf, .exe) with only one type of header, say </a:t>
            </a:r>
            <a:r>
              <a:rPr lang="en" sz="1600">
                <a:solidFill>
                  <a:schemeClr val="dk1"/>
                </a:solidFill>
                <a:latin typeface="Roboto Condensed Light"/>
                <a:ea typeface="Roboto Condensed Light"/>
                <a:cs typeface="Roboto Condensed Light"/>
                <a:sym typeface="Roboto Condensed Light"/>
              </a:rPr>
              <a:t> "</a:t>
            </a:r>
            <a:r>
              <a:rPr b="1" lang="en" sz="1600">
                <a:solidFill>
                  <a:schemeClr val="dk1"/>
                </a:solidFill>
                <a:latin typeface="Roboto Condensed"/>
                <a:ea typeface="Roboto Condensed"/>
                <a:cs typeface="Roboto Condensed"/>
                <a:sym typeface="Roboto Condensed"/>
              </a:rPr>
              <a:t>1010000010010110000001100000100</a:t>
            </a:r>
            <a:r>
              <a:rPr lang="en" sz="1600">
                <a:solidFill>
                  <a:schemeClr val="dk1"/>
                </a:solidFill>
                <a:latin typeface="Roboto Condensed Light"/>
                <a:ea typeface="Roboto Condensed Light"/>
                <a:cs typeface="Roboto Condensed Light"/>
                <a:sym typeface="Roboto Condensed Light"/>
              </a:rPr>
              <a:t>".</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This part of the header is used to recognise if there are multiple files present in the image.  </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15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After encryption, the AES encryption of the zip file treated as </a:t>
            </a:r>
            <a:r>
              <a:rPr lang="en" sz="1600">
                <a:solidFill>
                  <a:schemeClr val="dk1"/>
                </a:solidFill>
                <a:latin typeface="Roboto Condensed Light"/>
                <a:ea typeface="Roboto Condensed Light"/>
                <a:cs typeface="Roboto Condensed Light"/>
                <a:sym typeface="Roboto Condensed Light"/>
              </a:rPr>
              <a:t>plain text</a:t>
            </a:r>
            <a:r>
              <a:rPr lang="en" sz="1600">
                <a:solidFill>
                  <a:schemeClr val="dk1"/>
                </a:solidFill>
                <a:latin typeface="Roboto Condensed Light"/>
                <a:ea typeface="Roboto Condensed Light"/>
                <a:cs typeface="Roboto Condensed Light"/>
                <a:sym typeface="Roboto Condensed Light"/>
              </a:rPr>
              <a:t> can be encoded in the source image just like a string message using LSB encoding.</a:t>
            </a:r>
            <a:endParaRPr sz="1600">
              <a:solidFill>
                <a:schemeClr val="dk1"/>
              </a:solidFill>
              <a:latin typeface="Roboto Condensed Light"/>
              <a:ea typeface="Roboto Condensed Light"/>
              <a:cs typeface="Roboto Condensed Light"/>
              <a:sym typeface="Roboto Condensed Light"/>
            </a:endParaRPr>
          </a:p>
          <a:p>
            <a:pPr indent="0" lvl="0" marL="457200" rtl="0" algn="l">
              <a:lnSpc>
                <a:spcPct val="115000"/>
              </a:lnSpc>
              <a:spcBef>
                <a:spcPts val="800"/>
              </a:spcBef>
              <a:spcAft>
                <a:spcPts val="0"/>
              </a:spcAft>
              <a:buNone/>
            </a:pPr>
            <a:r>
              <a:t/>
            </a:r>
            <a:endParaRPr sz="1600">
              <a:solidFill>
                <a:schemeClr val="dk1"/>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1" name="Google Shape;151;p30">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2" name="Google Shape;152;p30"/>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153" name="Google Shape;153;p30">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4" name="Google Shape;154;p30">
            <a:hlinkClick action="ppaction://hlinksldjump" r:id="rId5"/>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5" name="Google Shape;155;p30">
            <a:hlinkClick action="ppaction://hlinksldjump" r:id="rId6"/>
          </p:cNvPr>
          <p:cNvSpPr txBox="1"/>
          <p:nvPr>
            <p:ph idx="6" type="title"/>
          </p:nvPr>
        </p:nvSpPr>
        <p:spPr>
          <a:xfrm>
            <a:off x="5931158" y="3206685"/>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6" name="Google Shape;156;p30">
            <a:hlinkClick action="ppaction://hlinksldjump" r:id="rId7"/>
          </p:cNvPr>
          <p:cNvSpPr txBox="1"/>
          <p:nvPr>
            <p:ph idx="7" type="title"/>
          </p:nvPr>
        </p:nvSpPr>
        <p:spPr>
          <a:xfrm>
            <a:off x="5931158" y="42263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7" name="Google Shape;157;p30"/>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 Brief Glance</a:t>
            </a:r>
            <a:endParaRPr/>
          </a:p>
        </p:txBody>
      </p:sp>
      <p:sp>
        <p:nvSpPr>
          <p:cNvPr id="158" name="Google Shape;158;p30"/>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Encoding</a:t>
            </a:r>
            <a:endParaRPr/>
          </a:p>
        </p:txBody>
      </p:sp>
      <p:sp>
        <p:nvSpPr>
          <p:cNvPr id="159" name="Google Shape;159;p30"/>
          <p:cNvSpPr txBox="1"/>
          <p:nvPr>
            <p:ph idx="16" type="ctrTitle"/>
          </p:nvPr>
        </p:nvSpPr>
        <p:spPr>
          <a:xfrm>
            <a:off x="6820708" y="28626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Decoding</a:t>
            </a:r>
            <a:endParaRPr/>
          </a:p>
        </p:txBody>
      </p:sp>
      <p:sp>
        <p:nvSpPr>
          <p:cNvPr id="160" name="Google Shape;160;p30"/>
          <p:cNvSpPr txBox="1"/>
          <p:nvPr>
            <p:ph idx="18" type="ctrTitle"/>
          </p:nvPr>
        </p:nvSpPr>
        <p:spPr>
          <a:xfrm>
            <a:off x="6820708" y="38865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Extension to </a:t>
            </a:r>
            <a:r>
              <a:rPr lang="en"/>
              <a:t>Multiple</a:t>
            </a:r>
            <a:r>
              <a:rPr lang="en"/>
              <a:t> files</a:t>
            </a:r>
            <a:endParaRPr/>
          </a:p>
        </p:txBody>
      </p:sp>
      <p:cxnSp>
        <p:nvCxnSpPr>
          <p:cNvPr id="161" name="Google Shape;161;p30"/>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62" name="Google Shape;162;p30"/>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idx="2"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latin typeface="Roboto Condensed"/>
                <a:ea typeface="Roboto Condensed"/>
                <a:cs typeface="Roboto Condensed"/>
                <a:sym typeface="Roboto Condensed"/>
              </a:rPr>
              <a:t>THANKS</a:t>
            </a:r>
            <a:endParaRPr sz="4300">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1"/>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69" name="Google Shape;169;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70" name="Google Shape;170;p31"/>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171" name="Google Shape;171;p31"/>
          <p:cNvGrpSpPr/>
          <p:nvPr/>
        </p:nvGrpSpPr>
        <p:grpSpPr>
          <a:xfrm>
            <a:off x="8089940" y="561326"/>
            <a:ext cx="423413" cy="421569"/>
            <a:chOff x="7703675" y="2541175"/>
            <a:chExt cx="499425" cy="497250"/>
          </a:xfrm>
        </p:grpSpPr>
        <p:sp>
          <p:nvSpPr>
            <p:cNvPr id="172" name="Google Shape;172;p3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idx="1" type="body"/>
          </p:nvPr>
        </p:nvSpPr>
        <p:spPr>
          <a:xfrm>
            <a:off x="870650" y="1144200"/>
            <a:ext cx="6919200" cy="3510600"/>
          </a:xfrm>
          <a:prstGeom prst="rect">
            <a:avLst/>
          </a:prstGeom>
          <a:noFill/>
        </p:spPr>
        <p:txBody>
          <a:bodyPr anchorCtr="0" anchor="t" bIns="91425" lIns="91425" spcFirstLastPara="1" rIns="91425" wrap="square" tIns="91425">
            <a:noAutofit/>
          </a:bodyPr>
          <a:lstStyle/>
          <a:p>
            <a:pPr indent="-317500" lvl="0" marL="914400" rtl="0" algn="l">
              <a:lnSpc>
                <a:spcPct val="100000"/>
              </a:lnSpc>
              <a:spcBef>
                <a:spcPts val="0"/>
              </a:spcBef>
              <a:spcAft>
                <a:spcPts val="0"/>
              </a:spcAft>
              <a:buClr>
                <a:srgbClr val="000000"/>
              </a:buClr>
              <a:buSzPts val="1400"/>
              <a:buFont typeface="Quattrocento Sans"/>
              <a:buChar char="■"/>
            </a:pPr>
            <a:r>
              <a:rPr lang="en" sz="1400">
                <a:latin typeface="Roboto Condensed"/>
                <a:ea typeface="Roboto Condensed"/>
                <a:cs typeface="Roboto Condensed"/>
                <a:sym typeface="Roboto Condensed"/>
              </a:rPr>
              <a:t>The term </a:t>
            </a:r>
            <a:r>
              <a:rPr b="1" lang="en" sz="1400">
                <a:latin typeface="Roboto Condensed"/>
                <a:ea typeface="Roboto Condensed"/>
                <a:cs typeface="Roboto Condensed"/>
                <a:sym typeface="Roboto Condensed"/>
              </a:rPr>
              <a:t>steganography</a:t>
            </a:r>
            <a:r>
              <a:rPr lang="en" sz="1400">
                <a:latin typeface="Roboto Condensed"/>
                <a:ea typeface="Roboto Condensed"/>
                <a:cs typeface="Roboto Condensed"/>
                <a:sym typeface="Roboto Condensed"/>
              </a:rPr>
              <a:t> refers to a technique that aims to </a:t>
            </a:r>
            <a:r>
              <a:rPr b="1" lang="en" sz="1400">
                <a:latin typeface="Roboto Condensed"/>
                <a:ea typeface="Roboto Condensed"/>
                <a:cs typeface="Roboto Condensed"/>
                <a:sym typeface="Roboto Condensed"/>
              </a:rPr>
              <a:t>hide communication between two interlocutors</a:t>
            </a:r>
            <a:r>
              <a:rPr lang="en" sz="1400">
                <a:latin typeface="Roboto Condensed"/>
                <a:ea typeface="Roboto Condensed"/>
                <a:cs typeface="Roboto Condensed"/>
                <a:sym typeface="Roboto Condensed"/>
              </a:rPr>
              <a:t>. The term is composed precisely of the Greek words στεγανός (covered) and γραφία (writing). </a:t>
            </a:r>
            <a:endParaRPr sz="1400">
              <a:latin typeface="Roboto Condensed"/>
              <a:ea typeface="Roboto Condensed"/>
              <a:cs typeface="Roboto Condensed"/>
              <a:sym typeface="Roboto Condensed"/>
            </a:endParaRPr>
          </a:p>
          <a:p>
            <a:pPr indent="-317500" lvl="0" marL="914400" rtl="0" algn="l">
              <a:lnSpc>
                <a:spcPct val="100000"/>
              </a:lnSpc>
              <a:spcBef>
                <a:spcPts val="0"/>
              </a:spcBef>
              <a:spcAft>
                <a:spcPts val="0"/>
              </a:spcAft>
              <a:buClr>
                <a:srgbClr val="000000"/>
              </a:buClr>
              <a:buSzPts val="1400"/>
              <a:buFont typeface="Quattrocento Sans"/>
              <a:buChar char="■"/>
            </a:pPr>
            <a:r>
              <a:rPr lang="en" sz="1400">
                <a:latin typeface="Roboto Condensed"/>
                <a:ea typeface="Roboto Condensed"/>
                <a:cs typeface="Roboto Condensed"/>
                <a:sym typeface="Roboto Condensed"/>
              </a:rPr>
              <a:t>Unlike encryption, which allows you to encrypt a message so as to make it incomprehensible if you do not have a key to decipher it, steganography aims to </a:t>
            </a:r>
            <a:r>
              <a:rPr b="1" lang="en" sz="1400">
                <a:latin typeface="Roboto Condensed"/>
                <a:ea typeface="Roboto Condensed"/>
                <a:cs typeface="Roboto Condensed"/>
                <a:sym typeface="Roboto Condensed"/>
              </a:rPr>
              <a:t>keep the very existence of the message away from prying eyes</a:t>
            </a:r>
            <a:r>
              <a:rPr lang="en" sz="1400">
                <a:latin typeface="Roboto Condensed"/>
                <a:ea typeface="Roboto Condensed"/>
                <a:cs typeface="Roboto Condensed"/>
                <a:sym typeface="Roboto Condensed"/>
              </a:rPr>
              <a:t>, by hiding it.</a:t>
            </a:r>
            <a:endParaRPr sz="1400">
              <a:latin typeface="Roboto Condensed"/>
              <a:ea typeface="Roboto Condensed"/>
              <a:cs typeface="Roboto Condensed"/>
              <a:sym typeface="Roboto Condensed"/>
            </a:endParaRPr>
          </a:p>
          <a:p>
            <a:pPr indent="-317500" lvl="0" marL="914400" rtl="0" algn="l">
              <a:lnSpc>
                <a:spcPct val="100000"/>
              </a:lnSpc>
              <a:spcBef>
                <a:spcPts val="0"/>
              </a:spcBef>
              <a:spcAft>
                <a:spcPts val="0"/>
              </a:spcAft>
              <a:buSzPts val="1400"/>
              <a:buFont typeface="Roboto Condensed"/>
              <a:buChar char="■"/>
            </a:pPr>
            <a:r>
              <a:rPr b="1" lang="en" sz="1400">
                <a:latin typeface="Roboto Condensed"/>
                <a:ea typeface="Roboto Condensed"/>
                <a:cs typeface="Roboto Condensed"/>
                <a:sym typeface="Roboto Condensed"/>
              </a:rPr>
              <a:t>Steganography </a:t>
            </a:r>
            <a:r>
              <a:rPr lang="en" sz="1400">
                <a:latin typeface="Roboto Condensed"/>
                <a:ea typeface="Roboto Condensed"/>
                <a:cs typeface="Roboto Condensed"/>
                <a:sym typeface="Roboto Condensed"/>
              </a:rPr>
              <a:t>is the practice of concealing a message within another message or a physical object. </a:t>
            </a:r>
            <a:endParaRPr sz="1400">
              <a:latin typeface="Roboto Condensed"/>
              <a:ea typeface="Roboto Condensed"/>
              <a:cs typeface="Roboto Condensed"/>
              <a:sym typeface="Roboto Condensed"/>
            </a:endParaRPr>
          </a:p>
          <a:p>
            <a:pPr indent="-317500" lvl="0" marL="914400" rtl="0" algn="l">
              <a:lnSpc>
                <a:spcPct val="100000"/>
              </a:lnSpc>
              <a:spcBef>
                <a:spcPts val="0"/>
              </a:spcBef>
              <a:spcAft>
                <a:spcPts val="0"/>
              </a:spcAft>
              <a:buSzPts val="1400"/>
              <a:buFont typeface="Roboto Condensed"/>
              <a:buChar char="■"/>
            </a:pPr>
            <a:r>
              <a:rPr lang="en" sz="1400">
                <a:latin typeface="Roboto Condensed"/>
                <a:ea typeface="Roboto Condensed"/>
                <a:cs typeface="Roboto Condensed"/>
                <a:sym typeface="Roboto Condensed"/>
              </a:rPr>
              <a:t>For eg. Hiding a secret message inside a piece of art. or another example, using a special invisible ink to write content over an image.</a:t>
            </a:r>
            <a:endParaRPr sz="1400">
              <a:latin typeface="Roboto Condensed"/>
              <a:ea typeface="Roboto Condensed"/>
              <a:cs typeface="Roboto Condensed"/>
              <a:sym typeface="Roboto Condensed"/>
            </a:endParaRPr>
          </a:p>
          <a:p>
            <a:pPr indent="-317500" lvl="0" marL="914400" rtl="0" algn="l">
              <a:lnSpc>
                <a:spcPct val="100000"/>
              </a:lnSpc>
              <a:spcBef>
                <a:spcPts val="0"/>
              </a:spcBef>
              <a:spcAft>
                <a:spcPts val="0"/>
              </a:spcAft>
              <a:buSzPts val="1400"/>
              <a:buFont typeface="Roboto Condensed"/>
              <a:buChar char="■"/>
            </a:pPr>
            <a:r>
              <a:rPr lang="en" sz="1400">
                <a:latin typeface="Roboto Condensed"/>
                <a:ea typeface="Roboto Condensed"/>
                <a:cs typeface="Roboto Condensed"/>
                <a:sym typeface="Roboto Condensed"/>
              </a:rPr>
              <a:t>In computing/electronic contexts, a computer file, message, image, or video is concealed within another file, message, image, or video.</a:t>
            </a:r>
            <a:endParaRPr sz="1400">
              <a:latin typeface="Roboto Condensed"/>
              <a:ea typeface="Roboto Condensed"/>
              <a:cs typeface="Roboto Condensed"/>
              <a:sym typeface="Roboto Condensed"/>
            </a:endParaRPr>
          </a:p>
          <a:p>
            <a:pPr indent="-317500" lvl="0" marL="914400" rtl="0" algn="l">
              <a:lnSpc>
                <a:spcPct val="100000"/>
              </a:lnSpc>
              <a:spcBef>
                <a:spcPts val="0"/>
              </a:spcBef>
              <a:spcAft>
                <a:spcPts val="0"/>
              </a:spcAft>
              <a:buSzPts val="1400"/>
              <a:buFont typeface="Roboto Condensed"/>
              <a:buChar char="■"/>
            </a:pPr>
            <a:r>
              <a:rPr lang="en" sz="1400">
                <a:latin typeface="Roboto Condensed"/>
                <a:ea typeface="Roboto Condensed"/>
                <a:cs typeface="Roboto Condensed"/>
                <a:sym typeface="Roboto Condensed"/>
              </a:rPr>
              <a:t>In this project, we aim to hide raw string and multiple files inside an image of suitable size. The objective is to create an encoded image that consists of encrypted information as well as keeping the original image.</a:t>
            </a:r>
            <a:endParaRPr sz="1400">
              <a:latin typeface="Roboto Condensed"/>
              <a:ea typeface="Roboto Condensed"/>
              <a:cs typeface="Roboto Condensed"/>
              <a:sym typeface="Roboto Condensed"/>
            </a:endParaRPr>
          </a:p>
        </p:txBody>
      </p:sp>
      <p:sp>
        <p:nvSpPr>
          <p:cNvPr id="182" name="Google Shape;182;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188" name="Google Shape;188;p33"/>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89" name="Google Shape;189;p33"/>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190" name="Google Shape;190;p33"/>
          <p:cNvGrpSpPr/>
          <p:nvPr/>
        </p:nvGrpSpPr>
        <p:grpSpPr>
          <a:xfrm>
            <a:off x="8089940" y="561326"/>
            <a:ext cx="423413" cy="421569"/>
            <a:chOff x="7703675" y="2541175"/>
            <a:chExt cx="499425" cy="497250"/>
          </a:xfrm>
        </p:grpSpPr>
        <p:sp>
          <p:nvSpPr>
            <p:cNvPr id="191" name="Google Shape;191;p33"/>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33">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7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202" name="Google Shape;202;p34"/>
          <p:cNvSpPr txBox="1"/>
          <p:nvPr>
            <p:ph idx="1" type="subTitle"/>
          </p:nvPr>
        </p:nvSpPr>
        <p:spPr>
          <a:xfrm>
            <a:off x="363675" y="1803950"/>
            <a:ext cx="4194000" cy="2719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modern secure image steganography presents a task of transferring the embedded information to the destination without being detected by the attacker. </a:t>
            </a:r>
            <a:endParaRPr/>
          </a:p>
          <a:p>
            <a:pPr indent="-298450" lvl="0" marL="457200" rtl="0" algn="l">
              <a:spcBef>
                <a:spcPts val="0"/>
              </a:spcBef>
              <a:spcAft>
                <a:spcPts val="0"/>
              </a:spcAft>
              <a:buSzPts val="1100"/>
              <a:buChar char="●"/>
            </a:pPr>
            <a:r>
              <a:rPr lang="en"/>
              <a:t>Many different carrier file formats can be used, but digital images are the most popular because of their frequency on the Internet. </a:t>
            </a:r>
            <a:endParaRPr/>
          </a:p>
          <a:p>
            <a:pPr indent="-298450" lvl="0" marL="457200" rtl="0" algn="l">
              <a:spcBef>
                <a:spcPts val="0"/>
              </a:spcBef>
              <a:spcAft>
                <a:spcPts val="0"/>
              </a:spcAft>
              <a:buSzPts val="1100"/>
              <a:buChar char="●"/>
            </a:pPr>
            <a:r>
              <a:rPr lang="en"/>
              <a:t>For hiding secret information in images, there exist a large variety of steganographic techniques some are more complex than others and all of them have respective strong and weak points.</a:t>
            </a:r>
            <a:endParaRPr/>
          </a:p>
        </p:txBody>
      </p:sp>
      <p:cxnSp>
        <p:nvCxnSpPr>
          <p:cNvPr id="203" name="Google Shape;203;p34"/>
          <p:cNvCxnSpPr/>
          <p:nvPr/>
        </p:nvCxnSpPr>
        <p:spPr>
          <a:xfrm flipH="1" rot="10800000">
            <a:off x="4557675" y="2700375"/>
            <a:ext cx="1207200" cy="32100"/>
          </a:xfrm>
          <a:prstGeom prst="straightConnector1">
            <a:avLst/>
          </a:prstGeom>
          <a:noFill/>
          <a:ln cap="flat" cmpd="sng" w="9525">
            <a:solidFill>
              <a:srgbClr val="434343"/>
            </a:solidFill>
            <a:prstDash val="solid"/>
            <a:round/>
            <a:headEnd len="med" w="med" type="none"/>
            <a:tailEnd len="med" w="med" type="none"/>
          </a:ln>
        </p:spPr>
      </p:cxnSp>
      <p:pic>
        <p:nvPicPr>
          <p:cNvPr id="204" name="Google Shape;204;p34"/>
          <p:cNvPicPr preferRelativeResize="0"/>
          <p:nvPr/>
        </p:nvPicPr>
        <p:blipFill rotWithShape="1">
          <a:blip r:embed="rId3">
            <a:alphaModFix/>
          </a:blip>
          <a:srcRect b="18949" l="0" r="0" t="0"/>
          <a:stretch/>
        </p:blipFill>
        <p:spPr>
          <a:xfrm>
            <a:off x="5823700" y="1299050"/>
            <a:ext cx="3182100" cy="3224100"/>
          </a:xfrm>
          <a:prstGeom prst="snip2DiagRect">
            <a:avLst>
              <a:gd fmla="val 0" name="adj1"/>
              <a:gd fmla="val 16667" name="adj2"/>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210" name="Google Shape;210;p35"/>
          <p:cNvSpPr txBox="1"/>
          <p:nvPr/>
        </p:nvSpPr>
        <p:spPr>
          <a:xfrm>
            <a:off x="1171100" y="1455800"/>
            <a:ext cx="6844200" cy="302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In this project, we used AES encryption for message hiding and Least Significant Bits (LSB) techniques and Random pixel hiding technique on images.</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In the LSB approach, the basic idea is to replace the Least Significant Bits (LSB) of the cover image with the Bits of the messages to be hidden without destroying the property of the cover image significantly.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The LSB-based technique is the most challenging one as it is difficult to differentiate between the cover-object and stego-object if few LSB bits of the cover object are replaced</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As for AES (which is one of the most secure encryption algorithm recognised even by the NSA) and the Random Pixel hiding technique; both techniques are used to enhance the security.</a:t>
            </a:r>
            <a:endParaRPr>
              <a:latin typeface="Roboto Condensed Light"/>
              <a:ea typeface="Roboto Condensed Light"/>
              <a:cs typeface="Roboto Condensed Light"/>
              <a:sym typeface="Roboto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216" name="Google Shape;216;p36"/>
          <p:cNvSpPr txBox="1"/>
          <p:nvPr/>
        </p:nvSpPr>
        <p:spPr>
          <a:xfrm>
            <a:off x="1171100" y="1455800"/>
            <a:ext cx="6844200" cy="302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Hiding information into a medium requires following elements </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The cover medium(C) that will hold the </a:t>
            </a:r>
            <a:r>
              <a:rPr lang="en">
                <a:latin typeface="Roboto Condensed Light"/>
                <a:ea typeface="Roboto Condensed Light"/>
                <a:cs typeface="Roboto Condensed Light"/>
                <a:sym typeface="Roboto Condensed Light"/>
              </a:rPr>
              <a:t>secret</a:t>
            </a:r>
            <a:r>
              <a:rPr lang="en">
                <a:latin typeface="Roboto Condensed Light"/>
                <a:ea typeface="Roboto Condensed Light"/>
                <a:cs typeface="Roboto Condensed Light"/>
                <a:sym typeface="Roboto Condensed Light"/>
              </a:rPr>
              <a:t> message. </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The secret message (M), may be plain text, digital image file or any type of data. </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The steganographic techniques </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 stego-key (K) may be used to hide and unhide the message.</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Hiding Algorithm</a:t>
            </a:r>
            <a:endParaRPr/>
          </a:p>
        </p:txBody>
      </p:sp>
      <p:sp>
        <p:nvSpPr>
          <p:cNvPr id="222" name="Google Shape;222;p37"/>
          <p:cNvSpPr txBox="1"/>
          <p:nvPr/>
        </p:nvSpPr>
        <p:spPr>
          <a:xfrm>
            <a:off x="1339450" y="1299050"/>
            <a:ext cx="68259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Digital images are mainly of two types (i) 24 bit images and (ii) 8 bit images.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In 24 bit images we can embed three bits of information in each pixel, one in each LSB position of the three eight bit values. Increasing or decreasing the value by changing the LSB does not change the appearance of the image; much so the resultant stego image looks almost same as the cover image.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In 8 bit images, one bit of information can be hidden.</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If the LSB of the pixel value of cover image C(i,j) is equal to the message bit m of secret message to be embedded, C(i,j) remain unchanged; if not, set the LSB of C(i, j) to m. The message embedding procedure is given below:</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S(i,j) = C(i,j) - 1, if LSB(C(i,j)) = 1 and m = 0 </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S(i.j) = C(i,j), if LSB(C(i,j)) = m </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S(i,j) = C(i,j) + 1, if LSB(C(i,j)) = 0 and m = 1 </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where LSB(C(i, j)) stands for the LSB of cover image C(i,j) </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and m is the next message bit to be embedded.</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and S(i,j) is the stego image.</a:t>
            </a:r>
            <a:endParaRPr>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